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56" r:id="rId2"/>
    <p:sldId id="335" r:id="rId3"/>
    <p:sldId id="370" r:id="rId4"/>
    <p:sldId id="372" r:id="rId5"/>
    <p:sldId id="371" r:id="rId6"/>
    <p:sldId id="375" r:id="rId7"/>
    <p:sldId id="373" r:id="rId8"/>
    <p:sldId id="374" r:id="rId9"/>
    <p:sldId id="3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 fontScale="90000"/>
          </a:bodyPr>
          <a:lstStyle/>
          <a:p>
            <a:pPr indent="457200" algn="ctr"/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4500" b="1" u="sng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300" b="1">
                <a:solidFill>
                  <a:srgbClr val="FF0000"/>
                </a:solidFill>
              </a:rPr>
              <a:t>TOPIC: </a:t>
            </a:r>
            <a:r>
              <a:rPr lang="en-IN" sz="2300" dirty="0" smtClean="0">
                <a:solidFill>
                  <a:srgbClr val="FF0000"/>
                </a:solidFill>
              </a:rPr>
              <a:t>Proposal or </a:t>
            </a:r>
            <a:r>
              <a:rPr lang="en-IN" sz="2300" dirty="0" smtClean="0">
                <a:solidFill>
                  <a:srgbClr val="FF0000"/>
                </a:solidFill>
              </a:rPr>
              <a:t>offer – Meaning, essential elements, classification and rules as to Proposal or offer</a:t>
            </a:r>
            <a:r>
              <a:rPr lang="en-IN" sz="2300" dirty="0" smtClean="0">
                <a:solidFill>
                  <a:srgbClr val="0070C0"/>
                </a:solidFill>
              </a:rPr>
              <a:t> </a:t>
            </a:r>
            <a:endParaRPr sz="2300">
              <a:solidFill>
                <a:srgbClr val="0070C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752600" y="2895600"/>
            <a:ext cx="6934200" cy="32004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35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35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Marwari College, </a:t>
            </a:r>
            <a:r>
              <a:rPr lang="en-US" sz="2500" b="1" dirty="0" err="1">
                <a:solidFill>
                  <a:schemeClr val="tx1"/>
                </a:solidFill>
              </a:rPr>
              <a:t>Darbhanga</a:t>
            </a:r>
            <a:r>
              <a:rPr lang="en-US" sz="25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Mobile No. and </a:t>
            </a:r>
            <a:r>
              <a:rPr lang="en-US" sz="2500" b="1" dirty="0" err="1">
                <a:solidFill>
                  <a:schemeClr val="tx1"/>
                </a:solidFill>
              </a:rPr>
              <a:t>Whatsup</a:t>
            </a:r>
            <a:r>
              <a:rPr lang="en-US" sz="25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A526E448-6C8E-6945-B868-19CDAC7A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32" y="0"/>
            <a:ext cx="8424768" cy="854809"/>
          </a:xfrm>
        </p:spPr>
        <p:txBody>
          <a:bodyPr>
            <a:normAutofit/>
          </a:bodyPr>
          <a:lstStyle/>
          <a:p>
            <a:pPr algn="ctr"/>
            <a:r>
              <a:rPr lang="en-IN" sz="3500" dirty="0" smtClean="0">
                <a:solidFill>
                  <a:srgbClr val="FF0000"/>
                </a:solidFill>
                <a:latin typeface="bitter"/>
              </a:rPr>
              <a:t>Proposal or offer: </a:t>
            </a:r>
            <a:r>
              <a:rPr lang="en-IN" sz="3500" dirty="0" smtClean="0">
                <a:solidFill>
                  <a:srgbClr val="FF0000"/>
                </a:solidFill>
                <a:latin typeface="bitter"/>
              </a:rPr>
              <a:t>-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838200"/>
            <a:ext cx="8424768" cy="5598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dirty="0" smtClean="0">
                <a:latin typeface="+mj-lt"/>
              </a:rPr>
              <a:t>According </a:t>
            </a:r>
            <a:r>
              <a:rPr lang="en-US" sz="2300" dirty="0" smtClean="0">
                <a:latin typeface="+mj-lt"/>
              </a:rPr>
              <a:t>to Section 2(e) of the Indian Contract </a:t>
            </a:r>
            <a:r>
              <a:rPr lang="en-US" sz="2300" dirty="0" smtClean="0">
                <a:latin typeface="+mj-lt"/>
              </a:rPr>
              <a:t> Act, ” When </a:t>
            </a:r>
            <a:r>
              <a:rPr lang="en-US" sz="2300" dirty="0" smtClean="0">
                <a:latin typeface="+mj-lt"/>
              </a:rPr>
              <a:t>one person </a:t>
            </a:r>
            <a:r>
              <a:rPr lang="en-US" sz="2300" dirty="0" smtClean="0">
                <a:latin typeface="+mj-lt"/>
              </a:rPr>
              <a:t>signifies to </a:t>
            </a:r>
            <a:r>
              <a:rPr lang="en-US" sz="2300" dirty="0" smtClean="0">
                <a:latin typeface="+mj-lt"/>
              </a:rPr>
              <a:t>another his willingness to do </a:t>
            </a:r>
            <a:r>
              <a:rPr lang="en-US" sz="2300" dirty="0" smtClean="0">
                <a:latin typeface="+mj-lt"/>
              </a:rPr>
              <a:t>job or </a:t>
            </a:r>
            <a:r>
              <a:rPr lang="en-US" sz="2300" dirty="0" smtClean="0">
                <a:latin typeface="+mj-lt"/>
              </a:rPr>
              <a:t>to abstain from </a:t>
            </a:r>
            <a:r>
              <a:rPr lang="en-US" sz="2300" dirty="0" smtClean="0">
                <a:latin typeface="+mj-lt"/>
              </a:rPr>
              <a:t>doing anything </a:t>
            </a:r>
            <a:r>
              <a:rPr lang="en-US" sz="2300" dirty="0" smtClean="0">
                <a:latin typeface="+mj-lt"/>
              </a:rPr>
              <a:t>with </a:t>
            </a:r>
            <a:r>
              <a:rPr lang="en-US" sz="2300" dirty="0" smtClean="0">
                <a:latin typeface="+mj-lt"/>
              </a:rPr>
              <a:t>a view </a:t>
            </a:r>
            <a:r>
              <a:rPr lang="en-US" sz="2300" dirty="0" smtClean="0">
                <a:latin typeface="+mj-lt"/>
              </a:rPr>
              <a:t>to obtaining the assent of the other to such act or </a:t>
            </a:r>
            <a:r>
              <a:rPr lang="en-US" sz="2300" dirty="0" smtClean="0">
                <a:latin typeface="+mj-lt"/>
              </a:rPr>
              <a:t>abstinence he </a:t>
            </a:r>
            <a:r>
              <a:rPr lang="en-US" sz="2300" dirty="0" smtClean="0">
                <a:latin typeface="+mj-lt"/>
              </a:rPr>
              <a:t>is said to</a:t>
            </a:r>
          </a:p>
          <a:p>
            <a:pPr algn="just"/>
            <a:r>
              <a:rPr lang="en-US" sz="2300" dirty="0" smtClean="0">
                <a:latin typeface="+mj-lt"/>
              </a:rPr>
              <a:t>make a proposal</a:t>
            </a:r>
            <a:r>
              <a:rPr lang="en-US" sz="2300" dirty="0" smtClean="0">
                <a:latin typeface="+mj-lt"/>
              </a:rPr>
              <a:t>.”</a:t>
            </a:r>
          </a:p>
          <a:p>
            <a:pPr algn="just"/>
            <a:endParaRPr lang="en-US" sz="2300" dirty="0" smtClean="0">
              <a:latin typeface="+mj-lt"/>
            </a:endParaRPr>
          </a:p>
          <a:p>
            <a:pPr algn="just"/>
            <a:r>
              <a:rPr lang="en-US" sz="2300" dirty="0" smtClean="0">
                <a:latin typeface="+mj-lt"/>
              </a:rPr>
              <a:t>Offer is one of the essential elements of a contract. The person making the offer </a:t>
            </a:r>
            <a:r>
              <a:rPr lang="en-US" sz="2300" dirty="0" smtClean="0">
                <a:latin typeface="+mj-lt"/>
              </a:rPr>
              <a:t>or proposal </a:t>
            </a:r>
            <a:r>
              <a:rPr lang="en-US" sz="2300" dirty="0" smtClean="0">
                <a:latin typeface="+mj-lt"/>
              </a:rPr>
              <a:t>is called the </a:t>
            </a:r>
            <a:r>
              <a:rPr lang="en-US" sz="2300" dirty="0" err="1" smtClean="0">
                <a:latin typeface="+mj-lt"/>
              </a:rPr>
              <a:t>offeror</a:t>
            </a:r>
            <a:r>
              <a:rPr lang="en-US" sz="2300" dirty="0" smtClean="0">
                <a:latin typeface="+mj-lt"/>
              </a:rPr>
              <a:t>, </a:t>
            </a:r>
            <a:r>
              <a:rPr lang="en-US" sz="2300" dirty="0" smtClean="0">
                <a:latin typeface="+mj-lt"/>
              </a:rPr>
              <a:t>proposer or </a:t>
            </a:r>
            <a:r>
              <a:rPr lang="en-US" sz="2300" dirty="0" err="1" smtClean="0">
                <a:latin typeface="+mj-lt"/>
              </a:rPr>
              <a:t>promisor</a:t>
            </a:r>
            <a:r>
              <a:rPr lang="en-US" sz="2300" dirty="0" smtClean="0">
                <a:latin typeface="+mj-lt"/>
              </a:rPr>
              <a:t> and the person to whom the proposal is made </a:t>
            </a:r>
            <a:r>
              <a:rPr lang="en-US" sz="2300" dirty="0" smtClean="0">
                <a:latin typeface="+mj-lt"/>
              </a:rPr>
              <a:t>is called </a:t>
            </a:r>
            <a:r>
              <a:rPr lang="en-US" sz="2300" dirty="0" smtClean="0">
                <a:latin typeface="+mj-lt"/>
              </a:rPr>
              <a:t>‘the propose’ or </a:t>
            </a:r>
            <a:r>
              <a:rPr lang="en-US" sz="2300" dirty="0" err="1" smtClean="0">
                <a:latin typeface="+mj-lt"/>
              </a:rPr>
              <a:t>offeree</a:t>
            </a:r>
            <a:r>
              <a:rPr lang="en-US" sz="2300" dirty="0" smtClean="0">
                <a:latin typeface="+mj-lt"/>
              </a:rPr>
              <a:t>.</a:t>
            </a:r>
          </a:p>
          <a:p>
            <a:pPr algn="just"/>
            <a:endParaRPr lang="en-US" sz="23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Example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: </a:t>
            </a:r>
          </a:p>
          <a:p>
            <a:pPr algn="just"/>
            <a:r>
              <a:rPr lang="en-US" sz="2200" dirty="0" smtClean="0">
                <a:latin typeface="+mj-lt"/>
              </a:rPr>
              <a:t>X </a:t>
            </a:r>
            <a:r>
              <a:rPr lang="en-US" sz="2200" dirty="0" smtClean="0">
                <a:latin typeface="+mj-lt"/>
              </a:rPr>
              <a:t>desire to sell his Car to Y for Rs. 3,00,000 _ it does not constitute offer, because X has merely expressed his desire. On the other hand if X asks Y would you buy my Car for Rs.3,00,000, this makes an offer, and here X is the </a:t>
            </a:r>
            <a:r>
              <a:rPr lang="en-US" sz="2200" dirty="0" err="1" smtClean="0">
                <a:latin typeface="+mj-lt"/>
              </a:rPr>
              <a:t>offeror</a:t>
            </a:r>
            <a:r>
              <a:rPr lang="en-US" sz="2200" dirty="0" smtClean="0">
                <a:latin typeface="+mj-lt"/>
              </a:rPr>
              <a:t>.</a:t>
            </a: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685800"/>
            <a:ext cx="8348568" cy="5598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Elements/Main features of a Proposal of Offer:</a:t>
            </a:r>
          </a:p>
          <a:p>
            <a:pPr algn="just"/>
            <a:endParaRPr lang="en-US" sz="2200" dirty="0" smtClean="0">
              <a:latin typeface="+mj-lt"/>
            </a:endParaRPr>
          </a:p>
          <a:p>
            <a:pPr marL="457200" indent="-457200" algn="just">
              <a:buAutoNum type="arabicPeriod"/>
            </a:pP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Existence of two parties</a:t>
            </a:r>
          </a:p>
          <a:p>
            <a:pPr algn="just">
              <a:lnSpc>
                <a:spcPct val="50000"/>
              </a:lnSpc>
            </a:pPr>
            <a:endParaRPr lang="en-US" sz="2200" dirty="0" smtClean="0"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For a valid offer, there must be two parties. A person cannot make an offer to himself.</a:t>
            </a:r>
          </a:p>
          <a:p>
            <a:pPr algn="just"/>
            <a:endParaRPr lang="en-US" sz="2200" b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. Communication</a:t>
            </a:r>
          </a:p>
          <a:p>
            <a:pPr algn="just">
              <a:lnSpc>
                <a:spcPct val="50000"/>
              </a:lnSpc>
            </a:pPr>
            <a:endParaRPr lang="en-US" sz="2200" dirty="0" smtClean="0"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The offer must be communicated to the offence. If it is never communicated to the offence, it cannot be accepted and no valid contract comes into existence.</a:t>
            </a:r>
          </a:p>
          <a:p>
            <a:pPr algn="just"/>
            <a:endParaRPr lang="en-US" sz="2200" b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3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. 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Willingness</a:t>
            </a:r>
          </a:p>
          <a:p>
            <a:pPr algn="just">
              <a:lnSpc>
                <a:spcPct val="50000"/>
              </a:lnSpc>
            </a:pPr>
            <a:endParaRPr lang="en-US" sz="2200" dirty="0" smtClean="0"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The offer must show willingness of the offer or mere telling or sharing a plan is not an offer</a:t>
            </a:r>
            <a:r>
              <a:rPr lang="en-US" sz="2200" dirty="0" smtClean="0">
                <a:latin typeface="+mj-lt"/>
              </a:rPr>
              <a:t>.</a:t>
            </a:r>
          </a:p>
          <a:p>
            <a:pPr algn="just"/>
            <a:endParaRPr lang="en-US" sz="22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429523"/>
            <a:ext cx="8348568" cy="62760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4. Intention of Obtaining 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Assent: </a:t>
            </a:r>
            <a:r>
              <a:rPr lang="en-US" sz="2200" dirty="0" smtClean="0">
                <a:latin typeface="+mj-lt"/>
              </a:rPr>
              <a:t>The </a:t>
            </a:r>
            <a:r>
              <a:rPr lang="en-US" sz="2200" dirty="0" smtClean="0">
                <a:latin typeface="+mj-lt"/>
              </a:rPr>
              <a:t>offer must be made with a view to obtain the assent of the </a:t>
            </a:r>
            <a:r>
              <a:rPr lang="en-US" sz="2200" dirty="0" err="1" smtClean="0">
                <a:latin typeface="+mj-lt"/>
              </a:rPr>
              <a:t>offeree</a:t>
            </a:r>
            <a:r>
              <a:rPr lang="en-US" sz="2200" dirty="0" smtClean="0">
                <a:latin typeface="+mj-lt"/>
              </a:rPr>
              <a:t>. The offer made out of a prank or as a joke is not valid offer, and therefore if accepted, it can never make the valid contract.</a:t>
            </a:r>
          </a:p>
          <a:p>
            <a:pPr algn="just">
              <a:lnSpc>
                <a:spcPct val="50000"/>
              </a:lnSpc>
            </a:pPr>
            <a:endParaRPr lang="en-US" sz="2200" b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5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. May be positive or 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Negative: </a:t>
            </a:r>
            <a:r>
              <a:rPr lang="en-US" sz="2200" dirty="0" smtClean="0">
                <a:latin typeface="+mj-lt"/>
              </a:rPr>
              <a:t>The offer </a:t>
            </a:r>
            <a:r>
              <a:rPr lang="en-US" sz="2200" dirty="0" smtClean="0">
                <a:latin typeface="+mj-lt"/>
              </a:rPr>
              <a:t>may involve doing something or not </a:t>
            </a:r>
            <a:r>
              <a:rPr lang="en-US" sz="2200" dirty="0" smtClean="0">
                <a:latin typeface="+mj-lt"/>
              </a:rPr>
              <a:t>doing something-Section </a:t>
            </a:r>
            <a:r>
              <a:rPr lang="en-US" sz="2200" dirty="0" smtClean="0">
                <a:latin typeface="+mj-lt"/>
              </a:rPr>
              <a:t>2(o).</a:t>
            </a:r>
            <a:r>
              <a:rPr lang="en-US" sz="2200" dirty="0" smtClean="0">
                <a:latin typeface="+mj-lt"/>
              </a:rPr>
              <a:t>The offer </a:t>
            </a:r>
            <a:r>
              <a:rPr lang="en-US" sz="2200" dirty="0" smtClean="0">
                <a:latin typeface="+mj-lt"/>
              </a:rPr>
              <a:t>to do something is a positive </a:t>
            </a:r>
            <a:r>
              <a:rPr lang="en-US" sz="2200" dirty="0" smtClean="0">
                <a:latin typeface="+mj-lt"/>
              </a:rPr>
              <a:t>offer </a:t>
            </a:r>
            <a:r>
              <a:rPr lang="en-US" sz="2200" dirty="0" smtClean="0">
                <a:latin typeface="+mj-lt"/>
              </a:rPr>
              <a:t>or not to do something is a </a:t>
            </a:r>
            <a:r>
              <a:rPr lang="en-US" sz="2200" dirty="0" smtClean="0">
                <a:latin typeface="+mj-lt"/>
              </a:rPr>
              <a:t>negative offer.</a:t>
            </a:r>
          </a:p>
          <a:p>
            <a:pPr algn="just"/>
            <a:endParaRPr lang="en-US" sz="2200" b="1" dirty="0" smtClean="0">
              <a:latin typeface="+mj-lt"/>
            </a:endParaRP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6. Offer 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may be conditional: -</a:t>
            </a:r>
            <a:r>
              <a:rPr lang="en-US" sz="2200" b="1" dirty="0" smtClean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An offer can be made subject to a condition. It can </a:t>
            </a:r>
            <a:r>
              <a:rPr lang="en-US" sz="2200" dirty="0" smtClean="0">
                <a:latin typeface="+mj-lt"/>
              </a:rPr>
              <a:t>be accepted </a:t>
            </a:r>
            <a:r>
              <a:rPr lang="en-US" sz="2200" dirty="0" smtClean="0">
                <a:latin typeface="+mj-lt"/>
              </a:rPr>
              <a:t>only subject to those conditions. If the condition is not accepted, the conditional</a:t>
            </a:r>
          </a:p>
          <a:p>
            <a:pPr algn="just"/>
            <a:r>
              <a:rPr lang="en-US" sz="2200" dirty="0" smtClean="0">
                <a:latin typeface="+mj-lt"/>
              </a:rPr>
              <a:t>offer lapses</a:t>
            </a:r>
            <a:r>
              <a:rPr lang="en-US" sz="2200" dirty="0" smtClean="0">
                <a:latin typeface="+mj-lt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en-US" sz="2200" b="1" dirty="0" smtClean="0">
              <a:latin typeface="+mj-lt"/>
            </a:endParaRP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7. Invitation 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to an offer is not an offer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:- </a:t>
            </a:r>
            <a:r>
              <a:rPr lang="en-US" sz="2200" dirty="0" smtClean="0">
                <a:latin typeface="+mj-lt"/>
              </a:rPr>
              <a:t>Offer </a:t>
            </a:r>
            <a:r>
              <a:rPr lang="en-US" sz="2200" dirty="0" smtClean="0">
                <a:latin typeface="+mj-lt"/>
              </a:rPr>
              <a:t>is different from invitation to an </a:t>
            </a:r>
            <a:r>
              <a:rPr lang="en-US" sz="2200" dirty="0" smtClean="0">
                <a:latin typeface="+mj-lt"/>
              </a:rPr>
              <a:t>offer. Quotations</a:t>
            </a:r>
            <a:r>
              <a:rPr lang="en-US" sz="2200" dirty="0" smtClean="0">
                <a:latin typeface="+mj-lt"/>
              </a:rPr>
              <a:t>, catalogues of goods, advertisement for tender etc are not actual offer. They </a:t>
            </a:r>
            <a:r>
              <a:rPr lang="en-US" sz="2200" dirty="0" smtClean="0">
                <a:latin typeface="+mj-lt"/>
              </a:rPr>
              <a:t>are mere </a:t>
            </a:r>
            <a:r>
              <a:rPr lang="en-US" sz="2200" dirty="0" smtClean="0">
                <a:latin typeface="+mj-lt"/>
              </a:rPr>
              <a:t>invitation to offer</a:t>
            </a:r>
            <a:r>
              <a:rPr lang="en-US" sz="22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122" name="AutoShape 2" descr="http://www.simplynotes.in/wp-content/uploads/2016/04/Classification_of_contract-1_001.jpg"/>
          <p:cNvSpPr>
            <a:spLocks noChangeAspect="1" noChangeArrowheads="1"/>
          </p:cNvSpPr>
          <p:nvPr/>
        </p:nvSpPr>
        <p:spPr bwMode="auto">
          <a:xfrm>
            <a:off x="63500" y="-136525"/>
            <a:ext cx="8896350" cy="6257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http://www.simplynotes.in/wp-content/uploads/2016/04/Classification_of_contract-1_001.jpg"/>
          <p:cNvSpPr>
            <a:spLocks noChangeAspect="1" noChangeArrowheads="1"/>
          </p:cNvSpPr>
          <p:nvPr/>
        </p:nvSpPr>
        <p:spPr bwMode="auto">
          <a:xfrm>
            <a:off x="63500" y="-136525"/>
            <a:ext cx="8896350" cy="6257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5" name="Picture 5" descr="C:\Users\HP\Desktop\Classification_of_contract-1_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1"/>
            <a:ext cx="7696199" cy="5181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685800"/>
            <a:ext cx="8348568" cy="5768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200" dirty="0" smtClean="0">
                <a:latin typeface="+mj-lt"/>
              </a:rPr>
              <a:t>1</a:t>
            </a:r>
            <a:r>
              <a:rPr lang="en-US" sz="2200" dirty="0" smtClean="0">
                <a:latin typeface="+mj-lt"/>
              </a:rPr>
              <a:t>. </a:t>
            </a:r>
            <a:r>
              <a:rPr lang="en-US" sz="2200" b="1" dirty="0" smtClean="0">
                <a:latin typeface="+mj-lt"/>
              </a:rPr>
              <a:t>Specific offer: - </a:t>
            </a:r>
            <a:r>
              <a:rPr lang="en-US" sz="2200" dirty="0" smtClean="0">
                <a:latin typeface="+mj-lt"/>
              </a:rPr>
              <a:t>When an offer is made to a specific person or class of persons, such </a:t>
            </a:r>
            <a:r>
              <a:rPr lang="en-US" sz="2200" dirty="0" smtClean="0">
                <a:latin typeface="+mj-lt"/>
              </a:rPr>
              <a:t>offer is </a:t>
            </a:r>
            <a:r>
              <a:rPr lang="en-US" sz="2200" dirty="0" smtClean="0">
                <a:latin typeface="+mj-lt"/>
              </a:rPr>
              <a:t>known as specific offer. The specific offer can be accepted only by that </a:t>
            </a:r>
            <a:r>
              <a:rPr lang="en-US" sz="2200" dirty="0" smtClean="0">
                <a:latin typeface="+mj-lt"/>
              </a:rPr>
              <a:t>particular person </a:t>
            </a:r>
            <a:r>
              <a:rPr lang="en-US" sz="2200" dirty="0" smtClean="0">
                <a:latin typeface="+mj-lt"/>
              </a:rPr>
              <a:t>or organization.</a:t>
            </a:r>
          </a:p>
          <a:p>
            <a:r>
              <a:rPr lang="en-US" sz="2200" b="1" dirty="0" smtClean="0">
                <a:latin typeface="+mj-lt"/>
              </a:rPr>
              <a:t>2. General offer:</a:t>
            </a:r>
            <a:r>
              <a:rPr lang="en-US" sz="2200" dirty="0" smtClean="0">
                <a:latin typeface="+mj-lt"/>
              </a:rPr>
              <a:t> It is an offer which is made to a group of people or public at large. Such</a:t>
            </a:r>
          </a:p>
          <a:p>
            <a:r>
              <a:rPr lang="en-US" sz="2200" dirty="0" smtClean="0">
                <a:latin typeface="+mj-lt"/>
              </a:rPr>
              <a:t>offer can be accepted by any member of that group.</a:t>
            </a:r>
          </a:p>
          <a:p>
            <a:r>
              <a:rPr lang="en-US" sz="2200" b="1" dirty="0" smtClean="0">
                <a:latin typeface="+mj-lt"/>
              </a:rPr>
              <a:t>3. Cross offer: -</a:t>
            </a:r>
            <a:r>
              <a:rPr lang="en-US" sz="2200" dirty="0" smtClean="0">
                <a:latin typeface="+mj-lt"/>
              </a:rPr>
              <a:t> When two parties exchange identical offers with each other, in ignorance of</a:t>
            </a:r>
          </a:p>
          <a:p>
            <a:r>
              <a:rPr lang="en-US" sz="2200" dirty="0" smtClean="0">
                <a:latin typeface="+mj-lt"/>
              </a:rPr>
              <a:t>each other’s offer, the offers are cross offer.</a:t>
            </a:r>
          </a:p>
          <a:p>
            <a:r>
              <a:rPr lang="en-US" sz="2200" b="1" dirty="0" smtClean="0">
                <a:latin typeface="+mj-lt"/>
              </a:rPr>
              <a:t>4. Counter offer:</a:t>
            </a:r>
            <a:r>
              <a:rPr lang="en-US" sz="2200" dirty="0" smtClean="0">
                <a:latin typeface="+mj-lt"/>
              </a:rPr>
              <a:t> Incomplete and conditional acceptance of an offer is known as </a:t>
            </a:r>
            <a:r>
              <a:rPr lang="en-US" sz="2200" dirty="0" smtClean="0">
                <a:latin typeface="+mj-lt"/>
              </a:rPr>
              <a:t>counter offer</a:t>
            </a:r>
            <a:r>
              <a:rPr lang="en-US" sz="2200" dirty="0" smtClean="0">
                <a:latin typeface="+mj-lt"/>
              </a:rPr>
              <a:t>. In other words, when an original offer is rejected and a new offer is made, it </a:t>
            </a:r>
            <a:r>
              <a:rPr lang="en-US" sz="2200" dirty="0" smtClean="0">
                <a:latin typeface="+mj-lt"/>
              </a:rPr>
              <a:t>is known </a:t>
            </a:r>
            <a:r>
              <a:rPr lang="en-US" sz="2200" dirty="0" smtClean="0">
                <a:latin typeface="+mj-lt"/>
              </a:rPr>
              <a:t>as counter offer.</a:t>
            </a:r>
          </a:p>
          <a:p>
            <a:r>
              <a:rPr lang="en-US" sz="2200" b="1" dirty="0" smtClean="0">
                <a:latin typeface="+mj-lt"/>
              </a:rPr>
              <a:t>5. Standing offer (Tender):-</a:t>
            </a:r>
            <a:r>
              <a:rPr lang="en-US" sz="2200" dirty="0" smtClean="0">
                <a:latin typeface="+mj-lt"/>
              </a:rPr>
              <a:t> An </a:t>
            </a:r>
            <a:r>
              <a:rPr lang="en-US" sz="2200" dirty="0" smtClean="0">
                <a:latin typeface="+mj-lt"/>
              </a:rPr>
              <a:t>offer for a continuous supply of a certain article at a </a:t>
            </a:r>
            <a:r>
              <a:rPr lang="en-US" sz="2200" dirty="0" smtClean="0">
                <a:latin typeface="+mj-lt"/>
              </a:rPr>
              <a:t>certain rate </a:t>
            </a:r>
            <a:r>
              <a:rPr lang="en-US" sz="2200" dirty="0" smtClean="0">
                <a:latin typeface="+mj-lt"/>
              </a:rPr>
              <a:t>over a definite period is called a standing offer.</a:t>
            </a:r>
            <a:endParaRPr lang="en-US" sz="22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228600"/>
            <a:ext cx="549862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Classification of </a:t>
            </a:r>
            <a:r>
              <a:rPr lang="en-US" sz="2500" b="1" dirty="0" smtClean="0">
                <a:solidFill>
                  <a:srgbClr val="FF0000"/>
                </a:solidFill>
              </a:rPr>
              <a:t>Proposal or Offer</a:t>
            </a:r>
            <a:r>
              <a:rPr lang="en-US" sz="2500" b="1" dirty="0" smtClean="0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685800"/>
            <a:ext cx="8348568" cy="54720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50000"/>
              </a:lnSpc>
            </a:pPr>
            <a:endParaRPr lang="en-US" sz="2150" b="1" dirty="0" smtClean="0">
              <a:latin typeface="+mj-lt"/>
            </a:endParaRPr>
          </a:p>
          <a:p>
            <a:pPr algn="just"/>
            <a:r>
              <a:rPr lang="en-US" sz="2150" b="1" dirty="0" smtClean="0">
                <a:latin typeface="+mj-lt"/>
              </a:rPr>
              <a:t>1</a:t>
            </a:r>
            <a:r>
              <a:rPr lang="en-US" sz="2150" b="1" dirty="0" smtClean="0">
                <a:latin typeface="+mj-lt"/>
              </a:rPr>
              <a:t>.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Must be </a:t>
            </a:r>
            <a:r>
              <a:rPr lang="en-US" sz="2150" b="1" dirty="0" smtClean="0">
                <a:latin typeface="+mj-lt"/>
              </a:rPr>
              <a:t>definite: </a:t>
            </a:r>
            <a:r>
              <a:rPr lang="en-US" sz="2150" dirty="0" smtClean="0">
                <a:latin typeface="+mj-lt"/>
              </a:rPr>
              <a:t>Unambiguous </a:t>
            </a:r>
            <a:r>
              <a:rPr lang="en-US" sz="2150" dirty="0" smtClean="0">
                <a:latin typeface="+mj-lt"/>
              </a:rPr>
              <a:t>and </a:t>
            </a:r>
            <a:r>
              <a:rPr lang="en-US" sz="2150" dirty="0" smtClean="0">
                <a:latin typeface="+mj-lt"/>
              </a:rPr>
              <a:t>certain They </a:t>
            </a:r>
            <a:r>
              <a:rPr lang="en-US" sz="2150" dirty="0" smtClean="0">
                <a:latin typeface="+mj-lt"/>
              </a:rPr>
              <a:t>must be vague or </a:t>
            </a:r>
            <a:r>
              <a:rPr lang="en-US" sz="2150" dirty="0" smtClean="0">
                <a:latin typeface="+mj-lt"/>
              </a:rPr>
              <a:t>indefinite</a:t>
            </a:r>
            <a:r>
              <a:rPr lang="en-US" sz="2150" dirty="0" smtClean="0">
                <a:latin typeface="+mj-lt"/>
              </a:rPr>
              <a:t>. If the terms are vague, it is not capable </a:t>
            </a:r>
            <a:r>
              <a:rPr lang="en-US" sz="2150" dirty="0" smtClean="0">
                <a:latin typeface="+mj-lt"/>
              </a:rPr>
              <a:t>of being </a:t>
            </a:r>
            <a:r>
              <a:rPr lang="en-US" sz="2150" dirty="0" smtClean="0">
                <a:latin typeface="+mj-lt"/>
              </a:rPr>
              <a:t>accepted as the vagueness would not create any contractual relationship.</a:t>
            </a:r>
          </a:p>
          <a:p>
            <a:pPr algn="just"/>
            <a:r>
              <a:rPr lang="en-US" sz="2150" b="1" dirty="0" smtClean="0">
                <a:latin typeface="+mj-lt"/>
              </a:rPr>
              <a:t>2.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should not bind the other party to </a:t>
            </a:r>
            <a:r>
              <a:rPr lang="en-US" sz="2150" b="1" dirty="0" smtClean="0">
                <a:latin typeface="+mj-lt"/>
              </a:rPr>
              <a:t>reply:</a:t>
            </a:r>
            <a:r>
              <a:rPr lang="en-US" sz="2150" dirty="0" smtClean="0">
                <a:latin typeface="+mj-lt"/>
              </a:rPr>
              <a:t> The offer </a:t>
            </a:r>
            <a:r>
              <a:rPr lang="en-US" sz="2150" dirty="0" smtClean="0">
                <a:latin typeface="+mj-lt"/>
              </a:rPr>
              <a:t>should not bind the other party to reply</a:t>
            </a:r>
            <a:r>
              <a:rPr lang="en-US" sz="2150" dirty="0" smtClean="0">
                <a:latin typeface="+mj-lt"/>
              </a:rPr>
              <a:t>. In </a:t>
            </a:r>
            <a:r>
              <a:rPr lang="en-US" sz="2150" dirty="0" smtClean="0">
                <a:latin typeface="+mj-lt"/>
              </a:rPr>
              <a:t>the same way</a:t>
            </a:r>
            <a:r>
              <a:rPr lang="en-US" sz="2150" dirty="0" smtClean="0">
                <a:latin typeface="+mj-lt"/>
              </a:rPr>
              <a:t>, if </a:t>
            </a:r>
            <a:r>
              <a:rPr lang="en-US" sz="2150" dirty="0" smtClean="0">
                <a:latin typeface="+mj-lt"/>
              </a:rPr>
              <a:t>the </a:t>
            </a:r>
            <a:r>
              <a:rPr lang="en-US" sz="2150" dirty="0" smtClean="0">
                <a:latin typeface="+mj-lt"/>
              </a:rPr>
              <a:t>offer should </a:t>
            </a:r>
            <a:r>
              <a:rPr lang="en-US" sz="2150" dirty="0" smtClean="0">
                <a:latin typeface="+mj-lt"/>
              </a:rPr>
              <a:t>not contain terms</a:t>
            </a:r>
            <a:r>
              <a:rPr lang="en-US" sz="2150" dirty="0" smtClean="0">
                <a:latin typeface="+mj-lt"/>
              </a:rPr>
              <a:t>, non- </a:t>
            </a:r>
            <a:r>
              <a:rPr lang="en-US" sz="2150" dirty="0" smtClean="0">
                <a:latin typeface="+mj-lt"/>
              </a:rPr>
              <a:t>compliance of which may be assumed </a:t>
            </a:r>
            <a:r>
              <a:rPr lang="en-US" sz="2150" dirty="0" smtClean="0">
                <a:latin typeface="+mj-lt"/>
              </a:rPr>
              <a:t>as acceptance</a:t>
            </a:r>
            <a:r>
              <a:rPr lang="en-US" sz="2150" dirty="0" smtClean="0">
                <a:latin typeface="+mj-lt"/>
              </a:rPr>
              <a:t>.</a:t>
            </a:r>
          </a:p>
          <a:p>
            <a:pPr algn="just"/>
            <a:r>
              <a:rPr lang="en-US" sz="2150" b="1" dirty="0" smtClean="0">
                <a:latin typeface="+mj-lt"/>
              </a:rPr>
              <a:t>3.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must be made to create legal </a:t>
            </a:r>
            <a:r>
              <a:rPr lang="en-US" sz="2150" b="1" dirty="0" smtClean="0">
                <a:latin typeface="+mj-lt"/>
              </a:rPr>
              <a:t>relationship: </a:t>
            </a:r>
            <a:r>
              <a:rPr lang="en-US" sz="2150" dirty="0" smtClean="0">
                <a:latin typeface="+mj-lt"/>
              </a:rPr>
              <a:t>While </a:t>
            </a:r>
            <a:r>
              <a:rPr lang="en-US" sz="2150" dirty="0" smtClean="0">
                <a:latin typeface="+mj-lt"/>
              </a:rPr>
              <a:t>making the </a:t>
            </a:r>
            <a:r>
              <a:rPr lang="en-US" sz="2150" dirty="0" smtClean="0">
                <a:latin typeface="+mj-lt"/>
              </a:rPr>
              <a:t>offer, the </a:t>
            </a:r>
            <a:r>
              <a:rPr lang="en-US" sz="2150" dirty="0" smtClean="0">
                <a:latin typeface="+mj-lt"/>
              </a:rPr>
              <a:t>aim of the </a:t>
            </a:r>
            <a:r>
              <a:rPr lang="en-US" sz="2150" dirty="0" err="1" smtClean="0">
                <a:latin typeface="+mj-lt"/>
              </a:rPr>
              <a:t>offerer</a:t>
            </a:r>
            <a:r>
              <a:rPr lang="en-US" sz="2150" dirty="0" smtClean="0">
                <a:latin typeface="+mj-lt"/>
              </a:rPr>
              <a:t> </a:t>
            </a:r>
            <a:r>
              <a:rPr lang="en-US" sz="2150" dirty="0" smtClean="0">
                <a:latin typeface="+mj-lt"/>
              </a:rPr>
              <a:t>should be to primarily create </a:t>
            </a:r>
            <a:r>
              <a:rPr lang="en-US" sz="2150" dirty="0" smtClean="0">
                <a:latin typeface="+mj-lt"/>
              </a:rPr>
              <a:t>a legal </a:t>
            </a:r>
            <a:r>
              <a:rPr lang="en-US" sz="2150" dirty="0" smtClean="0">
                <a:latin typeface="+mj-lt"/>
              </a:rPr>
              <a:t>obligation</a:t>
            </a:r>
            <a:r>
              <a:rPr lang="en-US" sz="2150" dirty="0" smtClean="0">
                <a:latin typeface="+mj-lt"/>
              </a:rPr>
              <a:t>. An offer </a:t>
            </a:r>
            <a:r>
              <a:rPr lang="en-US" sz="2150" dirty="0" smtClean="0">
                <a:latin typeface="+mj-lt"/>
              </a:rPr>
              <a:t>that creates only social or moral obligations does </a:t>
            </a:r>
            <a:r>
              <a:rPr lang="en-US" sz="2150" dirty="0" smtClean="0">
                <a:latin typeface="+mj-lt"/>
              </a:rPr>
              <a:t>not constitute </a:t>
            </a:r>
            <a:r>
              <a:rPr lang="en-US" sz="2150" dirty="0" smtClean="0">
                <a:latin typeface="+mj-lt"/>
              </a:rPr>
              <a:t>a valid agreement or contract.</a:t>
            </a:r>
          </a:p>
          <a:p>
            <a:pPr algn="just"/>
            <a:r>
              <a:rPr lang="en-US" sz="2150" b="1" dirty="0" smtClean="0">
                <a:latin typeface="+mj-lt"/>
              </a:rPr>
              <a:t>4. The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may be general or </a:t>
            </a:r>
            <a:r>
              <a:rPr lang="en-US" sz="2150" b="1" dirty="0" smtClean="0">
                <a:latin typeface="+mj-lt"/>
              </a:rPr>
              <a:t>specific:</a:t>
            </a:r>
            <a:r>
              <a:rPr lang="en-US" sz="2150" dirty="0" smtClean="0">
                <a:latin typeface="+mj-lt"/>
              </a:rPr>
              <a:t> An offer </a:t>
            </a:r>
            <a:r>
              <a:rPr lang="en-US" sz="2150" dirty="0" smtClean="0">
                <a:latin typeface="+mj-lt"/>
              </a:rPr>
              <a:t>is called </a:t>
            </a:r>
            <a:r>
              <a:rPr lang="en-US" sz="2150" dirty="0" smtClean="0">
                <a:latin typeface="+mj-lt"/>
              </a:rPr>
              <a:t>specific  when </a:t>
            </a:r>
            <a:r>
              <a:rPr lang="en-US" sz="2150" dirty="0" smtClean="0">
                <a:latin typeface="+mj-lt"/>
              </a:rPr>
              <a:t>it is made to an individual or a group </a:t>
            </a:r>
            <a:r>
              <a:rPr lang="en-US" sz="2150" dirty="0" smtClean="0">
                <a:latin typeface="+mj-lt"/>
              </a:rPr>
              <a:t>of individuals. In </a:t>
            </a:r>
            <a:r>
              <a:rPr lang="en-US" sz="2150" dirty="0" smtClean="0">
                <a:latin typeface="+mj-lt"/>
              </a:rPr>
              <a:t>case of a </a:t>
            </a:r>
            <a:r>
              <a:rPr lang="en-US" sz="2150" dirty="0" smtClean="0">
                <a:latin typeface="+mj-lt"/>
              </a:rPr>
              <a:t>specific offer, only </a:t>
            </a:r>
            <a:r>
              <a:rPr lang="en-US" sz="2150" dirty="0" smtClean="0">
                <a:latin typeface="+mj-lt"/>
              </a:rPr>
              <a:t>the person or group of persons </a:t>
            </a:r>
            <a:r>
              <a:rPr lang="en-US" sz="2150" dirty="0" smtClean="0">
                <a:latin typeface="+mj-lt"/>
              </a:rPr>
              <a:t>to whom </a:t>
            </a:r>
            <a:r>
              <a:rPr lang="en-US" sz="2150" dirty="0" smtClean="0">
                <a:latin typeface="+mj-lt"/>
              </a:rPr>
              <a:t>the </a:t>
            </a:r>
            <a:r>
              <a:rPr lang="en-US" sz="2150" dirty="0" smtClean="0">
                <a:latin typeface="+mj-lt"/>
              </a:rPr>
              <a:t>offer </a:t>
            </a:r>
            <a:r>
              <a:rPr lang="en-US" sz="2150" dirty="0" smtClean="0">
                <a:latin typeface="+mj-lt"/>
              </a:rPr>
              <a:t>is made can accept or reject the </a:t>
            </a:r>
            <a:r>
              <a:rPr lang="en-US" sz="2150" dirty="0" smtClean="0">
                <a:latin typeface="+mj-lt"/>
              </a:rPr>
              <a:t>offer.</a:t>
            </a:r>
            <a:endParaRPr lang="en-US" sz="2150" dirty="0" smtClean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228600"/>
            <a:ext cx="554991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Legal Rules as to </a:t>
            </a:r>
            <a:r>
              <a:rPr lang="en-US" sz="2500" b="1" dirty="0" smtClean="0">
                <a:solidFill>
                  <a:srgbClr val="FF0000"/>
                </a:solidFill>
              </a:rPr>
              <a:t>Proposal or Offer</a:t>
            </a:r>
            <a:endParaRPr lang="en-US" sz="25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381000"/>
            <a:ext cx="8348568" cy="629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150" b="1" dirty="0" smtClean="0">
                <a:latin typeface="+mj-lt"/>
              </a:rPr>
              <a:t>5. The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may be express or </a:t>
            </a:r>
            <a:r>
              <a:rPr lang="en-US" sz="2150" b="1" dirty="0" smtClean="0">
                <a:latin typeface="+mj-lt"/>
              </a:rPr>
              <a:t>implied:</a:t>
            </a:r>
            <a:r>
              <a:rPr lang="en-US" sz="2150" dirty="0" smtClean="0">
                <a:latin typeface="+mj-lt"/>
              </a:rPr>
              <a:t> An offer </a:t>
            </a:r>
            <a:r>
              <a:rPr lang="en-US" sz="2150" dirty="0" smtClean="0">
                <a:latin typeface="+mj-lt"/>
              </a:rPr>
              <a:t>does not necessarily need to be </a:t>
            </a:r>
            <a:r>
              <a:rPr lang="en-US" sz="2150" dirty="0" smtClean="0">
                <a:latin typeface="+mj-lt"/>
              </a:rPr>
              <a:t>express it </a:t>
            </a:r>
            <a:r>
              <a:rPr lang="en-US" sz="2150" dirty="0" smtClean="0">
                <a:latin typeface="+mj-lt"/>
              </a:rPr>
              <a:t>can also </a:t>
            </a:r>
            <a:r>
              <a:rPr lang="en-US" sz="2150" dirty="0" smtClean="0">
                <a:latin typeface="+mj-lt"/>
              </a:rPr>
              <a:t>be implied. According </a:t>
            </a:r>
            <a:r>
              <a:rPr lang="en-US" sz="2150" dirty="0" smtClean="0">
                <a:latin typeface="+mj-lt"/>
              </a:rPr>
              <a:t>to Section 9,a </a:t>
            </a:r>
            <a:r>
              <a:rPr lang="en-US" sz="2150" dirty="0" smtClean="0">
                <a:latin typeface="+mj-lt"/>
              </a:rPr>
              <a:t>specific offer </a:t>
            </a:r>
            <a:r>
              <a:rPr lang="en-US" sz="2150" dirty="0" smtClean="0">
                <a:latin typeface="+mj-lt"/>
              </a:rPr>
              <a:t>can be made in words-written </a:t>
            </a:r>
            <a:r>
              <a:rPr lang="en-US" sz="2150" dirty="0" smtClean="0">
                <a:latin typeface="+mj-lt"/>
              </a:rPr>
              <a:t>or oral</a:t>
            </a:r>
            <a:r>
              <a:rPr lang="en-US" sz="2150" dirty="0" smtClean="0">
                <a:latin typeface="+mj-lt"/>
              </a:rPr>
              <a:t>.</a:t>
            </a:r>
          </a:p>
          <a:p>
            <a:pPr algn="just"/>
            <a:r>
              <a:rPr lang="en-US" sz="2150" b="1" dirty="0" smtClean="0">
                <a:latin typeface="+mj-lt"/>
              </a:rPr>
              <a:t>6. The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should be a request and not an </a:t>
            </a:r>
            <a:r>
              <a:rPr lang="en-US" sz="2150" b="1" dirty="0" smtClean="0">
                <a:latin typeface="+mj-lt"/>
              </a:rPr>
              <a:t>order:</a:t>
            </a:r>
            <a:r>
              <a:rPr lang="en-US" sz="2150" dirty="0" smtClean="0">
                <a:latin typeface="+mj-lt"/>
              </a:rPr>
              <a:t> </a:t>
            </a:r>
            <a:r>
              <a:rPr lang="en-US" sz="2150" dirty="0" smtClean="0">
                <a:latin typeface="+mj-lt"/>
              </a:rPr>
              <a:t>The person making the </a:t>
            </a:r>
            <a:r>
              <a:rPr lang="en-US" sz="2150" dirty="0" smtClean="0">
                <a:latin typeface="+mj-lt"/>
              </a:rPr>
              <a:t>offer </a:t>
            </a:r>
            <a:r>
              <a:rPr lang="en-US" sz="2150" dirty="0" smtClean="0">
                <a:latin typeface="+mj-lt"/>
              </a:rPr>
              <a:t>has the right to set conditions to the acceptance </a:t>
            </a:r>
            <a:r>
              <a:rPr lang="en-US" sz="2150" dirty="0" smtClean="0">
                <a:latin typeface="+mj-lt"/>
              </a:rPr>
              <a:t>of the offer but </a:t>
            </a:r>
            <a:r>
              <a:rPr lang="en-US" sz="2150" dirty="0" smtClean="0">
                <a:latin typeface="+mj-lt"/>
              </a:rPr>
              <a:t>he does not have any right to set conditions to the non-acceptance</a:t>
            </a:r>
          </a:p>
          <a:p>
            <a:pPr algn="just"/>
            <a:r>
              <a:rPr lang="en-US" sz="2150" dirty="0" smtClean="0">
                <a:latin typeface="+mj-lt"/>
              </a:rPr>
              <a:t>of the </a:t>
            </a:r>
            <a:r>
              <a:rPr lang="en-US" sz="2150" dirty="0" smtClean="0">
                <a:latin typeface="+mj-lt"/>
              </a:rPr>
              <a:t>offer</a:t>
            </a:r>
            <a:r>
              <a:rPr lang="en-US" sz="2150" dirty="0" smtClean="0">
                <a:latin typeface="+mj-lt"/>
              </a:rPr>
              <a:t>.</a:t>
            </a:r>
          </a:p>
          <a:p>
            <a:pPr algn="just"/>
            <a:r>
              <a:rPr lang="en-US" sz="2150" b="1" dirty="0" smtClean="0">
                <a:latin typeface="+mj-lt"/>
              </a:rPr>
              <a:t>7. The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must be for a possible </a:t>
            </a:r>
            <a:r>
              <a:rPr lang="en-US" sz="2150" b="1" dirty="0" smtClean="0">
                <a:latin typeface="+mj-lt"/>
              </a:rPr>
              <a:t>act:</a:t>
            </a:r>
            <a:r>
              <a:rPr lang="en-US" sz="2150" dirty="0" smtClean="0">
                <a:latin typeface="+mj-lt"/>
              </a:rPr>
              <a:t> Man </a:t>
            </a:r>
            <a:r>
              <a:rPr lang="en-US" sz="2150" dirty="0" smtClean="0">
                <a:latin typeface="+mj-lt"/>
              </a:rPr>
              <a:t>can do only what is </a:t>
            </a:r>
            <a:r>
              <a:rPr lang="en-US" sz="2150" dirty="0" smtClean="0">
                <a:latin typeface="+mj-lt"/>
              </a:rPr>
              <a:t>possible and </a:t>
            </a:r>
            <a:r>
              <a:rPr lang="en-US" sz="2150" dirty="0" smtClean="0">
                <a:latin typeface="+mj-lt"/>
              </a:rPr>
              <a:t>the laws accepts that</a:t>
            </a:r>
            <a:r>
              <a:rPr lang="en-US" sz="2150" dirty="0" smtClean="0">
                <a:latin typeface="+mj-lt"/>
              </a:rPr>
              <a:t>. An offer </a:t>
            </a:r>
            <a:r>
              <a:rPr lang="en-US" sz="2150" dirty="0" smtClean="0">
                <a:latin typeface="+mj-lt"/>
              </a:rPr>
              <a:t>or </a:t>
            </a:r>
            <a:r>
              <a:rPr lang="en-US" sz="2150" dirty="0" smtClean="0">
                <a:latin typeface="+mj-lt"/>
              </a:rPr>
              <a:t>a proposal </a:t>
            </a:r>
            <a:r>
              <a:rPr lang="en-US" sz="2150" dirty="0" smtClean="0">
                <a:latin typeface="+mj-lt"/>
              </a:rPr>
              <a:t>to do impossible is devoid of practicality or meaning</a:t>
            </a:r>
            <a:r>
              <a:rPr lang="en-US" sz="2150" dirty="0" smtClean="0">
                <a:latin typeface="+mj-lt"/>
              </a:rPr>
              <a:t>. To </a:t>
            </a:r>
            <a:r>
              <a:rPr lang="en-US" sz="2150" dirty="0" smtClean="0">
                <a:latin typeface="+mj-lt"/>
              </a:rPr>
              <a:t>make an </a:t>
            </a:r>
            <a:r>
              <a:rPr lang="en-US" sz="2150" dirty="0" smtClean="0">
                <a:latin typeface="+mj-lt"/>
              </a:rPr>
              <a:t>offer which </a:t>
            </a:r>
            <a:r>
              <a:rPr lang="en-US" sz="2150" dirty="0" smtClean="0">
                <a:latin typeface="+mj-lt"/>
              </a:rPr>
              <a:t>is humanly impossible is not recognized by law and as such there can </a:t>
            </a:r>
            <a:r>
              <a:rPr lang="en-US" sz="2150" dirty="0" smtClean="0">
                <a:latin typeface="+mj-lt"/>
              </a:rPr>
              <a:t>be no </a:t>
            </a:r>
            <a:r>
              <a:rPr lang="en-US" sz="2150" dirty="0" smtClean="0">
                <a:latin typeface="+mj-lt"/>
              </a:rPr>
              <a:t>compliance.</a:t>
            </a:r>
          </a:p>
          <a:p>
            <a:pPr algn="just"/>
            <a:r>
              <a:rPr lang="en-US" sz="2150" b="1" dirty="0" smtClean="0">
                <a:latin typeface="+mj-lt"/>
              </a:rPr>
              <a:t>8. The </a:t>
            </a:r>
            <a:r>
              <a:rPr lang="en-US" sz="2150" b="1" dirty="0" smtClean="0">
                <a:latin typeface="+mj-lt"/>
              </a:rPr>
              <a:t>offer </a:t>
            </a:r>
            <a:r>
              <a:rPr lang="en-US" sz="2150" b="1" dirty="0" smtClean="0">
                <a:latin typeface="+mj-lt"/>
              </a:rPr>
              <a:t>must be </a:t>
            </a:r>
            <a:r>
              <a:rPr lang="en-US" sz="2150" b="1" dirty="0" smtClean="0">
                <a:latin typeface="+mj-lt"/>
              </a:rPr>
              <a:t>communicated:</a:t>
            </a:r>
            <a:r>
              <a:rPr lang="en-US" sz="2150" dirty="0" smtClean="0">
                <a:latin typeface="+mj-lt"/>
              </a:rPr>
              <a:t> An offer to </a:t>
            </a:r>
            <a:r>
              <a:rPr lang="en-US" sz="2150" dirty="0" smtClean="0">
                <a:latin typeface="+mj-lt"/>
              </a:rPr>
              <a:t>be complete</a:t>
            </a:r>
            <a:r>
              <a:rPr lang="en-US" sz="2150" dirty="0" smtClean="0">
                <a:latin typeface="+mj-lt"/>
              </a:rPr>
              <a:t>, must </a:t>
            </a:r>
            <a:r>
              <a:rPr lang="en-US" sz="2150" dirty="0" smtClean="0">
                <a:latin typeface="+mj-lt"/>
              </a:rPr>
              <a:t>be communicated to the person to whom it </a:t>
            </a:r>
            <a:r>
              <a:rPr lang="en-US" sz="2150" dirty="0" smtClean="0">
                <a:latin typeface="+mj-lt"/>
              </a:rPr>
              <a:t>is made </a:t>
            </a:r>
            <a:r>
              <a:rPr lang="en-US" sz="2150" dirty="0" smtClean="0">
                <a:latin typeface="+mj-lt"/>
              </a:rPr>
              <a:t>so that he can accept or not accept the </a:t>
            </a:r>
            <a:r>
              <a:rPr lang="en-US" sz="2150" dirty="0" smtClean="0">
                <a:latin typeface="+mj-lt"/>
              </a:rPr>
              <a:t>offer. Unless </a:t>
            </a:r>
            <a:r>
              <a:rPr lang="en-US" sz="2150" dirty="0" smtClean="0">
                <a:latin typeface="+mj-lt"/>
              </a:rPr>
              <a:t>the </a:t>
            </a:r>
            <a:r>
              <a:rPr lang="en-US" sz="2150" dirty="0" smtClean="0">
                <a:latin typeface="+mj-lt"/>
              </a:rPr>
              <a:t>offer is communicated </a:t>
            </a:r>
            <a:r>
              <a:rPr lang="en-US" sz="2150" dirty="0" smtClean="0">
                <a:latin typeface="+mj-lt"/>
              </a:rPr>
              <a:t>by the </a:t>
            </a:r>
            <a:r>
              <a:rPr lang="en-US" sz="2150" dirty="0" err="1" smtClean="0">
                <a:latin typeface="+mj-lt"/>
              </a:rPr>
              <a:t>offerer</a:t>
            </a:r>
            <a:r>
              <a:rPr lang="en-US" sz="2150" dirty="0" smtClean="0">
                <a:latin typeface="+mj-lt"/>
              </a:rPr>
              <a:t> </a:t>
            </a:r>
            <a:r>
              <a:rPr lang="en-US" sz="2150" dirty="0" smtClean="0">
                <a:latin typeface="+mj-lt"/>
              </a:rPr>
              <a:t>(or by his agent) to the </a:t>
            </a:r>
            <a:r>
              <a:rPr lang="en-US" sz="2150" dirty="0" err="1" smtClean="0">
                <a:latin typeface="+mj-lt"/>
              </a:rPr>
              <a:t>offeree</a:t>
            </a:r>
            <a:r>
              <a:rPr lang="en-US" sz="2150" dirty="0" smtClean="0">
                <a:latin typeface="+mj-lt"/>
              </a:rPr>
              <a:t>, there </a:t>
            </a:r>
            <a:r>
              <a:rPr lang="en-US" sz="2150" dirty="0" smtClean="0">
                <a:latin typeface="+mj-lt"/>
              </a:rPr>
              <a:t>can be </a:t>
            </a:r>
            <a:r>
              <a:rPr lang="en-US" sz="2150" dirty="0" smtClean="0">
                <a:latin typeface="+mj-lt"/>
              </a:rPr>
              <a:t>no acceptance </a:t>
            </a:r>
            <a:r>
              <a:rPr lang="en-US" sz="2150" dirty="0" smtClean="0">
                <a:latin typeface="+mj-lt"/>
              </a:rPr>
              <a:t>of the </a:t>
            </a:r>
            <a:r>
              <a:rPr lang="en-US" sz="2150" dirty="0" smtClean="0">
                <a:latin typeface="+mj-lt"/>
              </a:rPr>
              <a:t>offer </a:t>
            </a:r>
            <a:r>
              <a:rPr lang="en-US" sz="2150" dirty="0" smtClean="0">
                <a:latin typeface="+mj-lt"/>
              </a:rPr>
              <a:t>and as such</a:t>
            </a:r>
            <a:r>
              <a:rPr lang="en-US" sz="2150" dirty="0" smtClean="0">
                <a:latin typeface="+mj-lt"/>
              </a:rPr>
              <a:t>, no </a:t>
            </a:r>
            <a:r>
              <a:rPr lang="en-US" sz="2150" dirty="0" smtClean="0">
                <a:latin typeface="+mj-lt"/>
              </a:rPr>
              <a:t>agreement can be reached.</a:t>
            </a:r>
            <a:endParaRPr lang="en-US" sz="215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3842</TotalTime>
  <Words>1057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    WELCOME  Class: B.Com – Part-2  Subject: Business Regulatory Framework TOPIC: Proposal or offer – Meaning, essential elements, classification and rules as to Proposal or offer </vt:lpstr>
      <vt:lpstr>Proposal or offer: -</vt:lpstr>
      <vt:lpstr>Slide 3</vt:lpstr>
      <vt:lpstr>Slide 4</vt:lpstr>
      <vt:lpstr>Slide 5</vt:lpstr>
      <vt:lpstr>Slide 6</vt:lpstr>
      <vt:lpstr>Slide 7</vt:lpstr>
      <vt:lpstr>Slide 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328</cp:revision>
  <dcterms:created xsi:type="dcterms:W3CDTF">2011-08-23T10:02:56Z</dcterms:created>
  <dcterms:modified xsi:type="dcterms:W3CDTF">2020-04-16T06:42:59Z</dcterms:modified>
</cp:coreProperties>
</file>